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ig Shoulders Inline Text" charset="1" panose="00000000000000000000"/>
      <p:regular r:id="rId16"/>
    </p:embeddedFont>
    <p:embeddedFont>
      <p:font typeface="Big Shoulders Inline Text Bold" charset="1" panose="00000000000000000000"/>
      <p:regular r:id="rId17"/>
    </p:embeddedFont>
    <p:embeddedFont>
      <p:font typeface="Old Standard Italics" charset="1" panose="020405030505050903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55092" y="644529"/>
            <a:ext cx="7268568" cy="7321818"/>
          </a:xfrm>
          <a:custGeom>
            <a:avLst/>
            <a:gdLst/>
            <a:ahLst/>
            <a:cxnLst/>
            <a:rect r="r" b="b" t="t" l="l"/>
            <a:pathLst>
              <a:path h="7321818" w="7268568">
                <a:moveTo>
                  <a:pt x="0" y="0"/>
                </a:moveTo>
                <a:lnTo>
                  <a:pt x="7268568" y="0"/>
                </a:lnTo>
                <a:lnTo>
                  <a:pt x="7268568" y="7321818"/>
                </a:lnTo>
                <a:lnTo>
                  <a:pt x="0" y="73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172200"/>
            <a:ext cx="4774557" cy="4114800"/>
          </a:xfrm>
          <a:custGeom>
            <a:avLst/>
            <a:gdLst/>
            <a:ahLst/>
            <a:cxnLst/>
            <a:rect r="r" b="b" t="t" l="l"/>
            <a:pathLst>
              <a:path h="4114800" w="4774557">
                <a:moveTo>
                  <a:pt x="0" y="0"/>
                </a:moveTo>
                <a:lnTo>
                  <a:pt x="4774557" y="0"/>
                </a:lnTo>
                <a:lnTo>
                  <a:pt x="47745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6411" y="0"/>
            <a:ext cx="2501589" cy="2383332"/>
          </a:xfrm>
          <a:custGeom>
            <a:avLst/>
            <a:gdLst/>
            <a:ahLst/>
            <a:cxnLst/>
            <a:rect r="r" b="b" t="t" l="l"/>
            <a:pathLst>
              <a:path h="2383332" w="2501589">
                <a:moveTo>
                  <a:pt x="0" y="0"/>
                </a:moveTo>
                <a:lnTo>
                  <a:pt x="2501589" y="0"/>
                </a:lnTo>
                <a:lnTo>
                  <a:pt x="2501589" y="2383332"/>
                </a:lnTo>
                <a:lnTo>
                  <a:pt x="0" y="2383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45848" y="2762388"/>
            <a:ext cx="2182714" cy="3086100"/>
          </a:xfrm>
          <a:custGeom>
            <a:avLst/>
            <a:gdLst/>
            <a:ahLst/>
            <a:cxnLst/>
            <a:rect r="r" b="b" t="t" l="l"/>
            <a:pathLst>
              <a:path h="3086100" w="2182714">
                <a:moveTo>
                  <a:pt x="0" y="0"/>
                </a:moveTo>
                <a:lnTo>
                  <a:pt x="2182715" y="0"/>
                </a:lnTo>
                <a:lnTo>
                  <a:pt x="2182715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95190" y="6649499"/>
            <a:ext cx="2792810" cy="3411505"/>
          </a:xfrm>
          <a:custGeom>
            <a:avLst/>
            <a:gdLst/>
            <a:ahLst/>
            <a:cxnLst/>
            <a:rect r="r" b="b" t="t" l="l"/>
            <a:pathLst>
              <a:path h="3411505" w="2792810">
                <a:moveTo>
                  <a:pt x="0" y="0"/>
                </a:moveTo>
                <a:lnTo>
                  <a:pt x="2792810" y="0"/>
                </a:lnTo>
                <a:lnTo>
                  <a:pt x="2792810" y="3411505"/>
                </a:lnTo>
                <a:lnTo>
                  <a:pt x="0" y="34115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49" t="-826" r="0" b="-82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83980" y="2968759"/>
            <a:ext cx="2093424" cy="3680740"/>
          </a:xfrm>
          <a:custGeom>
            <a:avLst/>
            <a:gdLst/>
            <a:ahLst/>
            <a:cxnLst/>
            <a:rect r="r" b="b" t="t" l="l"/>
            <a:pathLst>
              <a:path h="3680740" w="2093424">
                <a:moveTo>
                  <a:pt x="0" y="0"/>
                </a:moveTo>
                <a:lnTo>
                  <a:pt x="2093424" y="0"/>
                </a:lnTo>
                <a:lnTo>
                  <a:pt x="2093424" y="3680740"/>
                </a:lnTo>
                <a:lnTo>
                  <a:pt x="0" y="36807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238" r="0" b="-123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232" y="-161925"/>
            <a:ext cx="3740906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BRIGHT-TV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74557" y="8836017"/>
            <a:ext cx="10720633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Presented By: Sboniso Jiyane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4970161" cy="4970161"/>
          </a:xfrm>
          <a:custGeom>
            <a:avLst/>
            <a:gdLst/>
            <a:ahLst/>
            <a:cxnLst/>
            <a:rect r="r" b="b" t="t" l="l"/>
            <a:pathLst>
              <a:path h="4970161" w="4970161">
                <a:moveTo>
                  <a:pt x="0" y="0"/>
                </a:moveTo>
                <a:lnTo>
                  <a:pt x="4970161" y="0"/>
                </a:lnTo>
                <a:lnTo>
                  <a:pt x="4970161" y="4970161"/>
                </a:lnTo>
                <a:lnTo>
                  <a:pt x="0" y="4970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22153" y="7222634"/>
            <a:ext cx="3475276" cy="2894869"/>
          </a:xfrm>
          <a:custGeom>
            <a:avLst/>
            <a:gdLst/>
            <a:ahLst/>
            <a:cxnLst/>
            <a:rect r="r" b="b" t="t" l="l"/>
            <a:pathLst>
              <a:path h="2894869" w="3475276">
                <a:moveTo>
                  <a:pt x="0" y="0"/>
                </a:moveTo>
                <a:lnTo>
                  <a:pt x="3475275" y="0"/>
                </a:lnTo>
                <a:lnTo>
                  <a:pt x="3475275" y="2894869"/>
                </a:lnTo>
                <a:lnTo>
                  <a:pt x="0" y="2894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24406" y="-161925"/>
            <a:ext cx="7810938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6313488"/>
            <a:ext cx="5224406" cy="404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2"/>
              </a:lnSpc>
              <a:spcBef>
                <a:spcPct val="0"/>
              </a:spcBef>
            </a:pPr>
            <a:r>
              <a:rPr lang="en-US" sz="4587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Most viewers are Black and Coloured males Superport Live and ICC Cricket 2011 are most viewed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49136" y="8015157"/>
            <a:ext cx="9338864" cy="210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6"/>
              </a:lnSpc>
              <a:spcBef>
                <a:spcPct val="0"/>
              </a:spcBef>
            </a:pPr>
            <a:r>
              <a:rPr lang="en-US" sz="6018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Bright TV must add channels that stream live matches and cricket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92519" y="1184283"/>
            <a:ext cx="4995481" cy="4607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0"/>
              </a:lnSpc>
              <a:spcBef>
                <a:spcPct val="0"/>
              </a:spcBef>
            </a:pPr>
            <a:r>
              <a:rPr lang="en-US" sz="5236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Gauteng and Western Cape has the most viewers and Northern Cape with the least number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29875" y="1431673"/>
            <a:ext cx="3143057" cy="11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7499" i="true">
                <a:solidFill>
                  <a:srgbClr val="000000"/>
                </a:solidFill>
                <a:latin typeface="Old Standard Italics"/>
                <a:ea typeface="Old Standard Italics"/>
                <a:cs typeface="Old Standard Italics"/>
                <a:sym typeface="Old Standard Italics"/>
              </a:rPr>
              <a:t>High</a:t>
            </a:r>
            <a:r>
              <a:rPr lang="en-US" sz="7499" i="true">
                <a:solidFill>
                  <a:srgbClr val="000000"/>
                </a:solidFill>
                <a:latin typeface="Old Standard Italics"/>
                <a:ea typeface="Old Standard Italics"/>
                <a:cs typeface="Old Standard Italics"/>
                <a:sym typeface="Old Standard Italics"/>
              </a:rPr>
              <a:t>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22153" y="2062797"/>
            <a:ext cx="2927747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Gauteng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22153" y="4075756"/>
            <a:ext cx="4580665" cy="128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6"/>
              </a:lnSpc>
              <a:spcBef>
                <a:spcPct val="0"/>
              </a:spcBef>
            </a:pPr>
            <a:r>
              <a:rPr lang="en-US" sz="7497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Northern Cape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47437" y="6060603"/>
            <a:ext cx="2775814" cy="11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7499" i="true">
                <a:solidFill>
                  <a:srgbClr val="000000"/>
                </a:solidFill>
                <a:latin typeface="Old Standard Italics"/>
                <a:ea typeface="Old Standard Italics"/>
                <a:cs typeface="Old Standard Italics"/>
                <a:sym typeface="Old Standard Italics"/>
              </a:rPr>
              <a:t>Low</a:t>
            </a:r>
            <a:r>
              <a:rPr lang="en-US" sz="7499" i="true">
                <a:solidFill>
                  <a:srgbClr val="000000"/>
                </a:solidFill>
                <a:latin typeface="Old Standard Italics"/>
                <a:ea typeface="Old Standard Italics"/>
                <a:cs typeface="Old Standard Italics"/>
                <a:sym typeface="Old Standard Italics"/>
              </a:rPr>
              <a:t>%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8423315" y="2063794"/>
            <a:ext cx="474114" cy="9892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200564" y="4796694"/>
            <a:ext cx="1446873" cy="18592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78377" y="0"/>
            <a:ext cx="3531247" cy="4114800"/>
          </a:xfrm>
          <a:custGeom>
            <a:avLst/>
            <a:gdLst/>
            <a:ahLst/>
            <a:cxnLst/>
            <a:rect r="r" b="b" t="t" l="l"/>
            <a:pathLst>
              <a:path h="4114800" w="3531247">
                <a:moveTo>
                  <a:pt x="0" y="0"/>
                </a:moveTo>
                <a:lnTo>
                  <a:pt x="3531246" y="0"/>
                </a:lnTo>
                <a:lnTo>
                  <a:pt x="3531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45016"/>
            <a:ext cx="4674839" cy="4003362"/>
          </a:xfrm>
          <a:custGeom>
            <a:avLst/>
            <a:gdLst/>
            <a:ahLst/>
            <a:cxnLst/>
            <a:rect r="r" b="b" t="t" l="l"/>
            <a:pathLst>
              <a:path h="4003362" w="4674839">
                <a:moveTo>
                  <a:pt x="0" y="0"/>
                </a:moveTo>
                <a:lnTo>
                  <a:pt x="4674839" y="0"/>
                </a:lnTo>
                <a:lnTo>
                  <a:pt x="4674839" y="4003363"/>
                </a:lnTo>
                <a:lnTo>
                  <a:pt x="0" y="4003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34437" y="60692"/>
            <a:ext cx="4525628" cy="4114800"/>
          </a:xfrm>
          <a:custGeom>
            <a:avLst/>
            <a:gdLst/>
            <a:ahLst/>
            <a:cxnLst/>
            <a:rect r="r" b="b" t="t" l="l"/>
            <a:pathLst>
              <a:path h="4114800" w="4525628">
                <a:moveTo>
                  <a:pt x="0" y="0"/>
                </a:moveTo>
                <a:lnTo>
                  <a:pt x="4525628" y="0"/>
                </a:lnTo>
                <a:lnTo>
                  <a:pt x="45256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318370" y="3851355"/>
            <a:ext cx="19050" cy="10096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6124188" y="4409528"/>
            <a:ext cx="0" cy="10660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23626" y="7621456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35868" y="8860222"/>
            <a:ext cx="1426778" cy="1426778"/>
          </a:xfrm>
          <a:custGeom>
            <a:avLst/>
            <a:gdLst/>
            <a:ahLst/>
            <a:cxnLst/>
            <a:rect r="r" b="b" t="t" l="l"/>
            <a:pathLst>
              <a:path h="1426778" w="1426778">
                <a:moveTo>
                  <a:pt x="0" y="0"/>
                </a:moveTo>
                <a:lnTo>
                  <a:pt x="1426778" y="0"/>
                </a:lnTo>
                <a:lnTo>
                  <a:pt x="1426778" y="1426778"/>
                </a:lnTo>
                <a:lnTo>
                  <a:pt x="0" y="1426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35270" y="8426843"/>
            <a:ext cx="1662915" cy="1662915"/>
          </a:xfrm>
          <a:custGeom>
            <a:avLst/>
            <a:gdLst/>
            <a:ahLst/>
            <a:cxnLst/>
            <a:rect r="r" b="b" t="t" l="l"/>
            <a:pathLst>
              <a:path h="1662915" w="1662915">
                <a:moveTo>
                  <a:pt x="0" y="0"/>
                </a:moveTo>
                <a:lnTo>
                  <a:pt x="1662915" y="0"/>
                </a:lnTo>
                <a:lnTo>
                  <a:pt x="1662915" y="1662914"/>
                </a:lnTo>
                <a:lnTo>
                  <a:pt x="0" y="16629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4765755"/>
            <a:ext cx="5362052" cy="23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4440" b="true">
                <a:solidFill>
                  <a:srgbClr val="000000"/>
                </a:solidFill>
                <a:latin typeface="Big Shoulders Inline Text Bold"/>
                <a:ea typeface="Big Shoulders Inline Text Bold"/>
                <a:cs typeface="Big Shoulders Inline Text Bold"/>
                <a:sym typeface="Big Shoulders Inline Text Bold"/>
              </a:rPr>
              <a:t>Data sample</a:t>
            </a:r>
          </a:p>
          <a:p>
            <a:pPr algn="ctr" marL="958785" indent="-479392" lvl="1">
              <a:lnSpc>
                <a:spcPts val="6217"/>
              </a:lnSpc>
              <a:buFont typeface="Arial"/>
              <a:buChar char="•"/>
            </a:pPr>
            <a:r>
              <a:rPr lang="en-US" sz="4440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9 provinces </a:t>
            </a:r>
          </a:p>
          <a:p>
            <a:pPr algn="ctr" marL="958785" indent="-479392" lvl="1">
              <a:lnSpc>
                <a:spcPts val="6217"/>
              </a:lnSpc>
              <a:spcBef>
                <a:spcPct val="0"/>
              </a:spcBef>
              <a:buFont typeface="Arial"/>
              <a:buChar char="•"/>
            </a:pPr>
            <a:r>
              <a:rPr lang="en-US" sz="4440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2 genders with others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34437" y="5399365"/>
            <a:ext cx="4753563" cy="339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  <a:spcBef>
                <a:spcPct val="0"/>
              </a:spcBef>
            </a:pPr>
            <a:r>
              <a:rPr lang="en-US" b="true" sz="3838">
                <a:solidFill>
                  <a:srgbClr val="000000"/>
                </a:solidFill>
                <a:latin typeface="Big Shoulders Inline Text Bold"/>
                <a:ea typeface="Big Shoulders Inline Text Bold"/>
                <a:cs typeface="Big Shoulders Inline Text Bold"/>
                <a:sym typeface="Big Shoulders Inline Text Bold"/>
              </a:rPr>
              <a:t>Channels information</a:t>
            </a:r>
          </a:p>
          <a:p>
            <a:pPr algn="ctr" marL="828825" indent="-414412" lvl="1">
              <a:lnSpc>
                <a:spcPts val="53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38">
                <a:solidFill>
                  <a:srgbClr val="000000"/>
                </a:solidFill>
                <a:latin typeface="Big Shoulders Inline Text Bold"/>
                <a:ea typeface="Big Shoulders Inline Text Bold"/>
                <a:cs typeface="Big Shoulders Inline Text Bold"/>
                <a:sym typeface="Big Shoulders Inline Text Bold"/>
              </a:rPr>
              <a:t>19 channels</a:t>
            </a:r>
          </a:p>
          <a:p>
            <a:pPr algn="ctr" marL="828825" indent="-414412" lvl="1">
              <a:lnSpc>
                <a:spcPts val="53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38">
                <a:solidFill>
                  <a:srgbClr val="000000"/>
                </a:solidFill>
                <a:latin typeface="Big Shoulders Inline Text Bold"/>
                <a:ea typeface="Big Shoulders Inline Text Bold"/>
                <a:cs typeface="Big Shoulders Inline Text Bold"/>
                <a:sym typeface="Big Shoulders Inline Text Bold"/>
              </a:rPr>
              <a:t>Superport Live</a:t>
            </a:r>
          </a:p>
          <a:p>
            <a:pPr algn="ctr" marL="828825" indent="-414412" lvl="1">
              <a:lnSpc>
                <a:spcPts val="53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38">
                <a:solidFill>
                  <a:srgbClr val="000000"/>
                </a:solidFill>
                <a:latin typeface="Big Shoulders Inline Text Bold"/>
                <a:ea typeface="Big Shoulders Inline Text Bold"/>
                <a:cs typeface="Big Shoulders Inline Text Bold"/>
                <a:sym typeface="Big Shoulders Inline Text Bold"/>
              </a:rPr>
              <a:t>ICC Cricket &amp;</a:t>
            </a:r>
          </a:p>
          <a:p>
            <a:pPr algn="ctr" marL="828825" indent="-414412" lvl="1">
              <a:lnSpc>
                <a:spcPts val="53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38">
                <a:solidFill>
                  <a:srgbClr val="000000"/>
                </a:solidFill>
                <a:latin typeface="Big Shoulders Inline Text Bold"/>
                <a:ea typeface="Big Shoulders Inline Text Bold"/>
                <a:cs typeface="Big Shoulders Inline Text Bold"/>
                <a:sym typeface="Big Shoulders Inline Text Bold"/>
              </a:rPr>
              <a:t>Channel O</a:t>
            </a:r>
          </a:p>
        </p:txBody>
      </p:sp>
      <p:sp>
        <p:nvSpPr>
          <p:cNvPr name="AutoShape 12" id="12"/>
          <p:cNvSpPr/>
          <p:nvPr/>
        </p:nvSpPr>
        <p:spPr>
          <a:xfrm>
            <a:off x="8581580" y="4070534"/>
            <a:ext cx="0" cy="7904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6110987" y="4775280"/>
            <a:ext cx="5111480" cy="356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b="true" sz="4037">
                <a:solidFill>
                  <a:srgbClr val="000000"/>
                </a:solidFill>
                <a:latin typeface="Big Shoulders Inline Text Bold"/>
                <a:ea typeface="Big Shoulders Inline Text Bold"/>
                <a:cs typeface="Big Shoulders Inline Text Bold"/>
                <a:sym typeface="Big Shoulders Inline Text Bold"/>
              </a:rPr>
              <a:t>Time interval</a:t>
            </a:r>
          </a:p>
          <a:p>
            <a:pPr algn="ctr" marL="871639" indent="-435820" lvl="1">
              <a:lnSpc>
                <a:spcPts val="565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037">
                <a:solidFill>
                  <a:srgbClr val="000000"/>
                </a:solidFill>
                <a:latin typeface="Big Shoulders Inline Text Bold"/>
                <a:ea typeface="Big Shoulders Inline Text Bold"/>
                <a:cs typeface="Big Shoulders Inline Text Bold"/>
                <a:sym typeface="Big Shoulders Inline Text Bold"/>
              </a:rPr>
              <a:t>Jan-mar(first quater)</a:t>
            </a:r>
          </a:p>
          <a:p>
            <a:pPr algn="ctr" marL="871639" indent="-435820" lvl="1">
              <a:lnSpc>
                <a:spcPts val="565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037">
                <a:solidFill>
                  <a:srgbClr val="000000"/>
                </a:solidFill>
                <a:latin typeface="Big Shoulders Inline Text Bold"/>
                <a:ea typeface="Big Shoulders Inline Text Bold"/>
                <a:cs typeface="Big Shoulders Inline Text Bold"/>
                <a:sym typeface="Big Shoulders Inline Text Bold"/>
              </a:rPr>
              <a:t>Apr-Jun(second)</a:t>
            </a:r>
          </a:p>
          <a:p>
            <a:pPr algn="ctr" marL="871639" indent="-435820" lvl="1">
              <a:lnSpc>
                <a:spcPts val="565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037">
                <a:solidFill>
                  <a:srgbClr val="000000"/>
                </a:solidFill>
                <a:latin typeface="Big Shoulders Inline Text Bold"/>
                <a:ea typeface="Big Shoulders Inline Text Bold"/>
                <a:cs typeface="Big Shoulders Inline Text Bold"/>
                <a:sym typeface="Big Shoulders Inline Text Bold"/>
              </a:rPr>
              <a:t>Jul-Sept(Third)</a:t>
            </a:r>
          </a:p>
          <a:p>
            <a:pPr algn="ctr" marL="871639" indent="-435820" lvl="1">
              <a:lnSpc>
                <a:spcPts val="565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037">
                <a:solidFill>
                  <a:srgbClr val="000000"/>
                </a:solidFill>
                <a:latin typeface="Big Shoulders Inline Text Bold"/>
                <a:ea typeface="Big Shoulders Inline Text Bold"/>
                <a:cs typeface="Big Shoulders Inline Text Bold"/>
                <a:sym typeface="Big Shoulders Inline Text Bold"/>
              </a:rPr>
              <a:t>Oct-Dec(Forth)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876177"/>
            <a:ext cx="15613838" cy="7410823"/>
          </a:xfrm>
          <a:custGeom>
            <a:avLst/>
            <a:gdLst/>
            <a:ahLst/>
            <a:cxnLst/>
            <a:rect r="r" b="b" t="t" l="l"/>
            <a:pathLst>
              <a:path h="7410823" w="15613838">
                <a:moveTo>
                  <a:pt x="0" y="0"/>
                </a:moveTo>
                <a:lnTo>
                  <a:pt x="15613838" y="0"/>
                </a:lnTo>
                <a:lnTo>
                  <a:pt x="15613838" y="7410823"/>
                </a:lnTo>
                <a:lnTo>
                  <a:pt x="0" y="7410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21238" y="0"/>
            <a:ext cx="2966762" cy="2907426"/>
          </a:xfrm>
          <a:custGeom>
            <a:avLst/>
            <a:gdLst/>
            <a:ahLst/>
            <a:cxnLst/>
            <a:rect r="r" b="b" t="t" l="l"/>
            <a:pathLst>
              <a:path h="2907426" w="2966762">
                <a:moveTo>
                  <a:pt x="0" y="0"/>
                </a:moveTo>
                <a:lnTo>
                  <a:pt x="2966762" y="0"/>
                </a:lnTo>
                <a:lnTo>
                  <a:pt x="2966762" y="2907426"/>
                </a:lnTo>
                <a:lnTo>
                  <a:pt x="0" y="290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749" y="504741"/>
            <a:ext cx="10494638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Number of people streaming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29182" y="4746359"/>
            <a:ext cx="2558818" cy="554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8"/>
              </a:lnSpc>
              <a:spcBef>
                <a:spcPct val="0"/>
              </a:spcBef>
            </a:pPr>
            <a:r>
              <a:rPr lang="en-US" sz="5242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Live on SuperSport &amp; ICC Cricket 2011 are most watched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57400"/>
            <a:ext cx="13307722" cy="8229600"/>
          </a:xfrm>
          <a:custGeom>
            <a:avLst/>
            <a:gdLst/>
            <a:ahLst/>
            <a:cxnLst/>
            <a:rect r="r" b="b" t="t" l="l"/>
            <a:pathLst>
              <a:path h="8229600" w="13307722">
                <a:moveTo>
                  <a:pt x="0" y="0"/>
                </a:moveTo>
                <a:lnTo>
                  <a:pt x="13307722" y="0"/>
                </a:lnTo>
                <a:lnTo>
                  <a:pt x="133077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72" t="0" r="-1597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7617" y="0"/>
            <a:ext cx="3337911" cy="3664374"/>
          </a:xfrm>
          <a:custGeom>
            <a:avLst/>
            <a:gdLst/>
            <a:ahLst/>
            <a:cxnLst/>
            <a:rect r="r" b="b" t="t" l="l"/>
            <a:pathLst>
              <a:path h="3664374" w="3337911">
                <a:moveTo>
                  <a:pt x="0" y="0"/>
                </a:moveTo>
                <a:lnTo>
                  <a:pt x="3337912" y="0"/>
                </a:lnTo>
                <a:lnTo>
                  <a:pt x="3337912" y="3664374"/>
                </a:lnTo>
                <a:lnTo>
                  <a:pt x="0" y="3664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22246"/>
            <a:ext cx="12159611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Provinces watching the channels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91286" y="3511974"/>
            <a:ext cx="4896714" cy="677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2"/>
              </a:lnSpc>
              <a:spcBef>
                <a:spcPct val="0"/>
              </a:spcBef>
            </a:pPr>
            <a:r>
              <a:rPr lang="en-US" sz="7701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Gauteng is the province with most viewers followed by Western Cape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52921"/>
            <a:ext cx="13843600" cy="7934079"/>
          </a:xfrm>
          <a:custGeom>
            <a:avLst/>
            <a:gdLst/>
            <a:ahLst/>
            <a:cxnLst/>
            <a:rect r="r" b="b" t="t" l="l"/>
            <a:pathLst>
              <a:path h="7934079" w="13843600">
                <a:moveTo>
                  <a:pt x="0" y="0"/>
                </a:moveTo>
                <a:lnTo>
                  <a:pt x="13843600" y="0"/>
                </a:lnTo>
                <a:lnTo>
                  <a:pt x="13843600" y="7934079"/>
                </a:lnTo>
                <a:lnTo>
                  <a:pt x="0" y="7934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43600" y="2352921"/>
            <a:ext cx="4444400" cy="3038353"/>
          </a:xfrm>
          <a:custGeom>
            <a:avLst/>
            <a:gdLst/>
            <a:ahLst/>
            <a:cxnLst/>
            <a:rect r="r" b="b" t="t" l="l"/>
            <a:pathLst>
              <a:path h="3038353" w="4444400">
                <a:moveTo>
                  <a:pt x="0" y="0"/>
                </a:moveTo>
                <a:lnTo>
                  <a:pt x="4444400" y="0"/>
                </a:lnTo>
                <a:lnTo>
                  <a:pt x="4444400" y="3038353"/>
                </a:lnTo>
                <a:lnTo>
                  <a:pt x="0" y="3038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5907" y="7988557"/>
            <a:ext cx="2397108" cy="2179503"/>
          </a:xfrm>
          <a:custGeom>
            <a:avLst/>
            <a:gdLst/>
            <a:ahLst/>
            <a:cxnLst/>
            <a:rect r="r" b="b" t="t" l="l"/>
            <a:pathLst>
              <a:path h="2179503" w="2397108">
                <a:moveTo>
                  <a:pt x="0" y="0"/>
                </a:moveTo>
                <a:lnTo>
                  <a:pt x="2397108" y="0"/>
                </a:lnTo>
                <a:lnTo>
                  <a:pt x="2397108" y="2179503"/>
                </a:lnTo>
                <a:lnTo>
                  <a:pt x="0" y="2179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6001" y="222246"/>
            <a:ext cx="10268642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Viewers age and their race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43600" y="5589706"/>
            <a:ext cx="4444400" cy="223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  <a:spcBef>
                <a:spcPct val="0"/>
              </a:spcBef>
            </a:pPr>
            <a:r>
              <a:rPr lang="en-US" sz="424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Among all age groups blacks become the most viewers of Bright TV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24274"/>
            <a:ext cx="12362722" cy="8562726"/>
          </a:xfrm>
          <a:custGeom>
            <a:avLst/>
            <a:gdLst/>
            <a:ahLst/>
            <a:cxnLst/>
            <a:rect r="r" b="b" t="t" l="l"/>
            <a:pathLst>
              <a:path h="8562726" w="12362722">
                <a:moveTo>
                  <a:pt x="0" y="0"/>
                </a:moveTo>
                <a:lnTo>
                  <a:pt x="12362722" y="0"/>
                </a:lnTo>
                <a:lnTo>
                  <a:pt x="12362722" y="8562726"/>
                </a:lnTo>
                <a:lnTo>
                  <a:pt x="0" y="856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2" r="0" b="-8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91422" y="186425"/>
            <a:ext cx="4896578" cy="4076976"/>
          </a:xfrm>
          <a:custGeom>
            <a:avLst/>
            <a:gdLst/>
            <a:ahLst/>
            <a:cxnLst/>
            <a:rect r="r" b="b" t="t" l="l"/>
            <a:pathLst>
              <a:path h="4076976" w="4896578">
                <a:moveTo>
                  <a:pt x="0" y="0"/>
                </a:moveTo>
                <a:lnTo>
                  <a:pt x="4896578" y="0"/>
                </a:lnTo>
                <a:lnTo>
                  <a:pt x="4896578" y="4076975"/>
                </a:lnTo>
                <a:lnTo>
                  <a:pt x="0" y="4076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126" r="0" b="-347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4500"/>
            <a:ext cx="13645113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Viewership by province and age group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62722" y="4120525"/>
            <a:ext cx="5925278" cy="490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8"/>
              </a:lnSpc>
              <a:spcBef>
                <a:spcPct val="0"/>
              </a:spcBef>
            </a:pPr>
            <a:r>
              <a:rPr lang="en-US" sz="6970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Adults from Gauteng are regular viewers along with youth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21343"/>
            <a:ext cx="14625887" cy="7587670"/>
          </a:xfrm>
          <a:custGeom>
            <a:avLst/>
            <a:gdLst/>
            <a:ahLst/>
            <a:cxnLst/>
            <a:rect r="r" b="b" t="t" l="l"/>
            <a:pathLst>
              <a:path h="7587670" w="14625887">
                <a:moveTo>
                  <a:pt x="0" y="0"/>
                </a:moveTo>
                <a:lnTo>
                  <a:pt x="14625887" y="0"/>
                </a:lnTo>
                <a:lnTo>
                  <a:pt x="14625887" y="7587670"/>
                </a:lnTo>
                <a:lnTo>
                  <a:pt x="0" y="7587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54180" y="2397545"/>
            <a:ext cx="3605527" cy="3713557"/>
          </a:xfrm>
          <a:custGeom>
            <a:avLst/>
            <a:gdLst/>
            <a:ahLst/>
            <a:cxnLst/>
            <a:rect r="r" b="b" t="t" l="l"/>
            <a:pathLst>
              <a:path h="3713557" w="3605527">
                <a:moveTo>
                  <a:pt x="0" y="0"/>
                </a:moveTo>
                <a:lnTo>
                  <a:pt x="3605527" y="0"/>
                </a:lnTo>
                <a:lnTo>
                  <a:pt x="3605527" y="3713557"/>
                </a:lnTo>
                <a:lnTo>
                  <a:pt x="0" y="3713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001" y="43127"/>
            <a:ext cx="13856324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Races streaming in different provinces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25887" y="6015852"/>
            <a:ext cx="3662113" cy="427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8"/>
              </a:lnSpc>
              <a:spcBef>
                <a:spcPct val="0"/>
              </a:spcBef>
            </a:pPr>
            <a:r>
              <a:rPr lang="en-US" sz="4856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Blacks in Gauteng &amp; Coloured in Western Cape are regarded as most viewers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78296"/>
            <a:ext cx="9744567" cy="8808704"/>
          </a:xfrm>
          <a:custGeom>
            <a:avLst/>
            <a:gdLst/>
            <a:ahLst/>
            <a:cxnLst/>
            <a:rect r="r" b="b" t="t" l="l"/>
            <a:pathLst>
              <a:path h="8808704" w="9744567">
                <a:moveTo>
                  <a:pt x="0" y="0"/>
                </a:moveTo>
                <a:lnTo>
                  <a:pt x="9744567" y="0"/>
                </a:lnTo>
                <a:lnTo>
                  <a:pt x="9744567" y="8808704"/>
                </a:lnTo>
                <a:lnTo>
                  <a:pt x="0" y="880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91" r="0" b="-25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98351" y="4554307"/>
            <a:ext cx="6078036" cy="5732693"/>
          </a:xfrm>
          <a:custGeom>
            <a:avLst/>
            <a:gdLst/>
            <a:ahLst/>
            <a:cxnLst/>
            <a:rect r="r" b="b" t="t" l="l"/>
            <a:pathLst>
              <a:path h="5732693" w="6078036">
                <a:moveTo>
                  <a:pt x="0" y="0"/>
                </a:moveTo>
                <a:lnTo>
                  <a:pt x="6078036" y="0"/>
                </a:lnTo>
                <a:lnTo>
                  <a:pt x="6078036" y="5732693"/>
                </a:lnTo>
                <a:lnTo>
                  <a:pt x="0" y="5732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61925"/>
            <a:ext cx="10747137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Viewers by gender on quaters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44567" y="1740113"/>
            <a:ext cx="8543433" cy="295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On first quater males view the most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49464"/>
            <a:ext cx="13213214" cy="8937536"/>
          </a:xfrm>
          <a:custGeom>
            <a:avLst/>
            <a:gdLst/>
            <a:ahLst/>
            <a:cxnLst/>
            <a:rect r="r" b="b" t="t" l="l"/>
            <a:pathLst>
              <a:path h="8937536" w="13213214">
                <a:moveTo>
                  <a:pt x="0" y="0"/>
                </a:moveTo>
                <a:lnTo>
                  <a:pt x="13213214" y="0"/>
                </a:lnTo>
                <a:lnTo>
                  <a:pt x="13213214" y="8937536"/>
                </a:lnTo>
                <a:lnTo>
                  <a:pt x="0" y="893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89" t="-3792" r="-10262" b="-37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13214" y="0"/>
            <a:ext cx="2633509" cy="3762156"/>
          </a:xfrm>
          <a:custGeom>
            <a:avLst/>
            <a:gdLst/>
            <a:ahLst/>
            <a:cxnLst/>
            <a:rect r="r" b="b" t="t" l="l"/>
            <a:pathLst>
              <a:path h="3762156" w="2633509">
                <a:moveTo>
                  <a:pt x="0" y="0"/>
                </a:moveTo>
                <a:lnTo>
                  <a:pt x="2633509" y="0"/>
                </a:lnTo>
                <a:lnTo>
                  <a:pt x="2633509" y="3762156"/>
                </a:lnTo>
                <a:lnTo>
                  <a:pt x="0" y="3762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13214" y="6365575"/>
            <a:ext cx="5074786" cy="3921425"/>
          </a:xfrm>
          <a:custGeom>
            <a:avLst/>
            <a:gdLst/>
            <a:ahLst/>
            <a:cxnLst/>
            <a:rect r="r" b="b" t="t" l="l"/>
            <a:pathLst>
              <a:path h="3921425" w="5074786">
                <a:moveTo>
                  <a:pt x="0" y="0"/>
                </a:moveTo>
                <a:lnTo>
                  <a:pt x="5074786" y="0"/>
                </a:lnTo>
                <a:lnTo>
                  <a:pt x="5074786" y="3921425"/>
                </a:lnTo>
                <a:lnTo>
                  <a:pt x="0" y="3921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14791" y="3253665"/>
            <a:ext cx="2873209" cy="3234495"/>
          </a:xfrm>
          <a:custGeom>
            <a:avLst/>
            <a:gdLst/>
            <a:ahLst/>
            <a:cxnLst/>
            <a:rect r="r" b="b" t="t" l="l"/>
            <a:pathLst>
              <a:path h="3234495" w="2873209">
                <a:moveTo>
                  <a:pt x="0" y="0"/>
                </a:moveTo>
                <a:lnTo>
                  <a:pt x="2873209" y="0"/>
                </a:lnTo>
                <a:lnTo>
                  <a:pt x="2873209" y="3234495"/>
                </a:lnTo>
                <a:lnTo>
                  <a:pt x="0" y="32344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41" t="0" r="-3441" b="-7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61925"/>
            <a:ext cx="10295146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Big Shoulders Inline Text"/>
                <a:ea typeface="Big Shoulders Inline Text"/>
                <a:cs typeface="Big Shoulders Inline Text"/>
                <a:sym typeface="Big Shoulders Inline Text"/>
              </a:rPr>
              <a:t>Races number of viewership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DAGnAH0juXQ</dc:identifier>
  <dcterms:modified xsi:type="dcterms:W3CDTF">2011-08-01T06:04:30Z</dcterms:modified>
  <cp:revision>1</cp:revision>
  <dc:title>Your paragraph text</dc:title>
</cp:coreProperties>
</file>